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9" r:id="rId4"/>
    <p:sldId id="297" r:id="rId5"/>
    <p:sldId id="291" r:id="rId6"/>
    <p:sldId id="270" r:id="rId7"/>
    <p:sldId id="276" r:id="rId8"/>
    <p:sldId id="271" r:id="rId9"/>
    <p:sldId id="273" r:id="rId10"/>
    <p:sldId id="272" r:id="rId11"/>
    <p:sldId id="274" r:id="rId12"/>
    <p:sldId id="299" r:id="rId13"/>
    <p:sldId id="298" r:id="rId14"/>
    <p:sldId id="275" r:id="rId15"/>
    <p:sldId id="282" r:id="rId16"/>
    <p:sldId id="280" r:id="rId17"/>
    <p:sldId id="281" r:id="rId18"/>
    <p:sldId id="289" r:id="rId19"/>
    <p:sldId id="295" r:id="rId20"/>
    <p:sldId id="294" r:id="rId21"/>
    <p:sldId id="283" r:id="rId22"/>
    <p:sldId id="284" r:id="rId23"/>
    <p:sldId id="285" r:id="rId24"/>
    <p:sldId id="286" r:id="rId25"/>
    <p:sldId id="278" r:id="rId26"/>
    <p:sldId id="279" r:id="rId27"/>
    <p:sldId id="287" r:id="rId28"/>
    <p:sldId id="296" r:id="rId29"/>
    <p:sldId id="290" r:id="rId30"/>
    <p:sldId id="292" r:id="rId31"/>
    <p:sldId id="293" r:id="rId32"/>
  </p:sldIdLst>
  <p:sldSz cx="12192000" cy="6858000"/>
  <p:notesSz cx="6669088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800000"/>
    <a:srgbClr val="FF7C80"/>
    <a:srgbClr val="FF9999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72" y="34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81012D-D0A9-418D-BCB3-4EE0F960B6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B4A398-2FA3-445A-A3A5-AD4F1023EB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510599-407F-4353-AAA1-926108A07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4A4E9-344E-4BBE-837A-2BC113EB9C56}" type="datetimeFigureOut">
              <a:rPr lang="pt-BR" smtClean="0"/>
              <a:t>11/10/2018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AF741D6-E169-41D9-99AC-F4AD103A5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A115968-6863-45F4-8FB2-21543D2D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099E5-2EB4-4E9B-9EE7-3876743C6C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9381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E71CEB-0903-43A5-A1DD-5915CB4A4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A6372C8-FF9B-4443-933C-E1897E727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D26C18-D75E-4CF2-9569-D44320782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4A4E9-344E-4BBE-837A-2BC113EB9C56}" type="datetimeFigureOut">
              <a:rPr lang="pt-BR" smtClean="0"/>
              <a:t>11/10/2018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1A6777B-F934-4E65-9B8F-782E2A321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4E2F2B-CF8C-45D3-A7FC-852669F1C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099E5-2EB4-4E9B-9EE7-3876743C6C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7613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ACB90FA-B3F3-4EA5-AE5A-6CD47FF35C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1474E7A-02EF-4482-BFBB-8DA1ADF2F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736EDCC-3522-48C4-BAF8-C76C6E906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4A4E9-344E-4BBE-837A-2BC113EB9C56}" type="datetimeFigureOut">
              <a:rPr lang="pt-BR" smtClean="0"/>
              <a:t>11/10/2018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DD356A-904E-4E47-8262-875AD6304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8CD3E8-85BB-4757-8EA5-68EE4C03F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099E5-2EB4-4E9B-9EE7-3876743C6C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3988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1332467C-B172-40DB-B7A8-196ACBEE702A}"/>
              </a:ext>
            </a:extLst>
          </p:cNvPr>
          <p:cNvCxnSpPr/>
          <p:nvPr userDrawn="1"/>
        </p:nvCxnSpPr>
        <p:spPr>
          <a:xfrm>
            <a:off x="0" y="548680"/>
            <a:ext cx="12192000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38C821C-1509-4FE8-BFD7-6285B83A22AB}"/>
              </a:ext>
            </a:extLst>
          </p:cNvPr>
          <p:cNvSpPr txBox="1"/>
          <p:nvPr userDrawn="1"/>
        </p:nvSpPr>
        <p:spPr>
          <a:xfrm>
            <a:off x="147236" y="179349"/>
            <a:ext cx="3264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Plano de Ação IRB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57A428D-FA73-4FA4-86FA-608297B35628}"/>
              </a:ext>
            </a:extLst>
          </p:cNvPr>
          <p:cNvSpPr txBox="1"/>
          <p:nvPr userDrawn="1"/>
        </p:nvSpPr>
        <p:spPr>
          <a:xfrm>
            <a:off x="10416480" y="6412560"/>
            <a:ext cx="3264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2018 │ 2019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3A9A6E1-AD9C-45E2-B9EE-15A449D7D6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9" y="6165304"/>
            <a:ext cx="2447595" cy="55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69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F262CF-A3D2-4915-92D0-6EFD3722A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DF298D-7EEC-4DFE-8E68-BF43871D0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66CE287-7BD3-4D31-8E07-19F6399D5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4A4E9-344E-4BBE-837A-2BC113EB9C56}" type="datetimeFigureOut">
              <a:rPr lang="pt-BR" smtClean="0"/>
              <a:t>11/10/2018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AC7E3B-9995-4A76-9559-B8CA65599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EDC866F-AECE-4DF7-8FED-C12225BA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099E5-2EB4-4E9B-9EE7-3876743C6C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3857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439A0E-D889-4453-9021-8B1D6DAE1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93FFEA9-1B36-45FE-9A93-6F342461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043540-6F8F-4B81-ADDE-25BA866DC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4A4E9-344E-4BBE-837A-2BC113EB9C56}" type="datetimeFigureOut">
              <a:rPr lang="pt-BR" smtClean="0"/>
              <a:t>11/10/2018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30DBC1-5D0E-41C9-88C2-4B6C61C2A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4FFAD2C-3F64-46B6-B8DB-894D485AD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099E5-2EB4-4E9B-9EE7-3876743C6C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8682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9F979A-F571-4038-AD6C-8135A6FEA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1DB2F4-8B1D-4BAA-A451-B4245A887F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489E700-DC7C-43A6-A6FE-757A4C3CD4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6EBC0C2-7842-49B5-9F26-72B9E4AC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4A4E9-344E-4BBE-837A-2BC113EB9C56}" type="datetimeFigureOut">
              <a:rPr lang="pt-BR" smtClean="0"/>
              <a:t>11/10/2018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2DB9225-FECC-4E44-9BCB-9652258D2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089856C-3503-40B6-8379-44D545642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099E5-2EB4-4E9B-9EE7-3876743C6C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8551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D7A3CE-0CAD-44A8-8B62-66C452526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49DF69F-2940-4BF7-B714-DDB5F15D7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628FE7E-1C16-4D87-97D8-9451FB7E0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4D95977-5C41-4CC6-9C2F-C9302A662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8AD1267-606C-4EF6-9AA2-E63861C9D3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C36AD96-C885-44DF-BB55-66D14D84F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4A4E9-344E-4BBE-837A-2BC113EB9C56}" type="datetimeFigureOut">
              <a:rPr lang="pt-BR" smtClean="0"/>
              <a:t>11/10/2018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650C911-2C26-423E-B523-8EA1FF576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A901C54-E155-4E46-ADA3-568D6E590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099E5-2EB4-4E9B-9EE7-3876743C6C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6026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6BAD0-F69F-47EF-9E96-7A0707509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7BBFA2D-0986-4234-A106-4481D97FD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4A4E9-344E-4BBE-837A-2BC113EB9C56}" type="datetimeFigureOut">
              <a:rPr lang="pt-BR" smtClean="0"/>
              <a:t>11/10/2018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D18B84-3A12-4EDD-9BBA-7A697E686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6199F28-5D83-4287-9A5E-30FC7B6D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099E5-2EB4-4E9B-9EE7-3876743C6C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4717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421850E-A264-471F-9129-7D4FC12F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4A4E9-344E-4BBE-837A-2BC113EB9C56}" type="datetimeFigureOut">
              <a:rPr lang="pt-BR" smtClean="0"/>
              <a:t>11/10/2018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34511B8-92F0-409E-91D5-B0840AA4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E7FE7B4-05E9-4A89-AEF7-ADE643AD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099E5-2EB4-4E9B-9EE7-3876743C6C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4651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36381D-F14A-454A-8429-D0B8A1E55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E2E34E-8068-4B2C-B157-3A1566E48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1606A69-2282-453D-95B7-26E6895F7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8DA44FA-744A-4B01-AD6F-E2FAFDE19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4A4E9-344E-4BBE-837A-2BC113EB9C56}" type="datetimeFigureOut">
              <a:rPr lang="pt-BR" smtClean="0"/>
              <a:t>11/10/2018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9F42B0F-02CA-4826-870C-0D27ACBDF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555E405-6AD6-4C78-ACF8-96AFBDD7A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099E5-2EB4-4E9B-9EE7-3876743C6C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602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C11EC4-8BF3-4C19-A459-FD16F8993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EB3D040-188F-4A40-AEF3-D0E6726A3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3ABF3FE-CABE-46EC-83A9-AE85ED11E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ABC9F6-5D6E-4074-9030-77B8AC952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4A4E9-344E-4BBE-837A-2BC113EB9C56}" type="datetimeFigureOut">
              <a:rPr lang="pt-BR" smtClean="0"/>
              <a:t>11/10/2018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E0A756E-49A5-4530-8C38-B07BD363E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4EAD595-B265-4392-AD3A-0CF48C470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099E5-2EB4-4E9B-9EE7-3876743C6C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573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F64EE18-9420-403F-926F-CF923C897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7157FD-BECC-4913-8839-F0D56BB48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F87E31-969C-4FCA-AE9C-D0F3F721B6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4A4E9-344E-4BBE-837A-2BC113EB9C56}" type="datetimeFigureOut">
              <a:rPr lang="pt-BR" smtClean="0"/>
              <a:t>11/10/2018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60D9D1-AAAF-419E-A055-9C395F4CF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EEA7F9-66B1-4688-BFBD-EA9DA3A01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099E5-2EB4-4E9B-9EE7-3876743C6C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107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edeindicon.wordpress.com/2018/05/15/validacao-do-iegm-2018-matriz-de-planejamento-papeis-de-trabalho-e-matriz-de-achados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irb@irbcontas.org.br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6.tce.ma.gov.br/iegm_ranking/ranking.zul" TargetMode="External"/><Relationship Id="rId5" Type="http://schemas.openxmlformats.org/officeDocument/2006/relationships/hyperlink" Target="mailto:nelson.granato@tce.pr.gov.br" TargetMode="External"/><Relationship Id="rId4" Type="http://schemas.openxmlformats.org/officeDocument/2006/relationships/hyperlink" Target="https://redeindicon.wordpress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48EC341-9024-45B9-8C2C-CA194B127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21" y="218805"/>
            <a:ext cx="1377815" cy="28653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71C43A9-FF42-4159-9003-6F36E5CBAB0E}"/>
              </a:ext>
            </a:extLst>
          </p:cNvPr>
          <p:cNvSpPr txBox="1"/>
          <p:nvPr/>
        </p:nvSpPr>
        <p:spPr>
          <a:xfrm>
            <a:off x="1711322" y="2736502"/>
            <a:ext cx="87693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ANÁLISE DOS RESULTADOS DO </a:t>
            </a:r>
          </a:p>
          <a:p>
            <a:pPr algn="ctr"/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ÍNDICE DE EFETIVIDADE DA GESTÃO MUNICIPAL IEGM – 2017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07AA6BC-4CE2-4593-95CB-B30D36A2E55F}"/>
              </a:ext>
            </a:extLst>
          </p:cNvPr>
          <p:cNvSpPr txBox="1"/>
          <p:nvPr/>
        </p:nvSpPr>
        <p:spPr>
          <a:xfrm>
            <a:off x="5477435" y="5163670"/>
            <a:ext cx="5862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Nelson Nei Granato Neto (TCE-PR/IRB)</a:t>
            </a:r>
          </a:p>
          <a:p>
            <a:pPr algn="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Fortaleza, 18 de outubro de 2018</a:t>
            </a:r>
          </a:p>
        </p:txBody>
      </p:sp>
      <p:pic>
        <p:nvPicPr>
          <p:cNvPr id="6" name="Imagem 5" descr="C:\Users\tc519693\AppData\Local\Microsoft\Windows\INetCache\Content.Word\LOGO_IRB_CONHECIMENTO_JPEG-02.jpg">
            <a:extLst>
              <a:ext uri="{FF2B5EF4-FFF2-40B4-BE49-F238E27FC236}">
                <a16:creationId xmlns:a16="http://schemas.microsoft.com/office/drawing/2014/main" id="{2A2B6FA1-58EB-44B1-92CA-668385B734B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0"/>
          <a:stretch/>
        </p:blipFill>
        <p:spPr bwMode="auto">
          <a:xfrm>
            <a:off x="851647" y="857977"/>
            <a:ext cx="2936582" cy="10921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616A4AF-59AF-4F4E-98D0-51A647A36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038" y="920916"/>
            <a:ext cx="3306315" cy="89931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D024790-2F45-4A96-A1F0-D40C314EF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21" y="6223665"/>
            <a:ext cx="2602373" cy="54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22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531C1C7-B656-44C0-8901-85398354B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122" y="294424"/>
            <a:ext cx="6329756" cy="6269152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8A71213-0B2B-4C40-AD41-313C11CD0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266" y="658319"/>
            <a:ext cx="2108269" cy="206492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465BC80-7847-405D-83DC-AFD066773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4459" y="2813180"/>
            <a:ext cx="1757140" cy="6158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14804F5-1744-407A-941D-424755CFF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21" y="778879"/>
            <a:ext cx="2339111" cy="21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40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40230D7-6512-4620-998A-8973E0DEA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734" y="306260"/>
            <a:ext cx="6850531" cy="6245479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27A9AA2-F4E2-4818-8EB3-554CD32CB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6430" y="746449"/>
            <a:ext cx="2127184" cy="209705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99F9784-128E-44D0-A8A7-7347D1A16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1118" y="2927090"/>
            <a:ext cx="1903445" cy="64581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24860BE-CC7B-4BD9-9CA8-50945DB7D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561" y="746449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74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BDFDDE4-5698-4F76-ACE6-31AD5440A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sp>
        <p:nvSpPr>
          <p:cNvPr id="4" name="Círculo: Vazio 3">
            <a:extLst>
              <a:ext uri="{FF2B5EF4-FFF2-40B4-BE49-F238E27FC236}">
                <a16:creationId xmlns:a16="http://schemas.microsoft.com/office/drawing/2014/main" id="{8907D124-E4D6-4080-ACC3-A19F6F08A471}"/>
              </a:ext>
            </a:extLst>
          </p:cNvPr>
          <p:cNvSpPr/>
          <p:nvPr/>
        </p:nvSpPr>
        <p:spPr>
          <a:xfrm>
            <a:off x="510026" y="702475"/>
            <a:ext cx="1761067" cy="1701800"/>
          </a:xfrm>
          <a:prstGeom prst="donut">
            <a:avLst>
              <a:gd name="adj" fmla="val 740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C657ECF-AF36-45F2-B306-DCA9ABB38B10}"/>
              </a:ext>
            </a:extLst>
          </p:cNvPr>
          <p:cNvSpPr txBox="1"/>
          <p:nvPr/>
        </p:nvSpPr>
        <p:spPr>
          <a:xfrm>
            <a:off x="677678" y="1368710"/>
            <a:ext cx="1425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ATENÇÃO</a:t>
            </a:r>
            <a:r>
              <a:rPr lang="pt-BR" dirty="0"/>
              <a:t>!</a:t>
            </a:r>
          </a:p>
        </p:txBody>
      </p:sp>
      <p:sp>
        <p:nvSpPr>
          <p:cNvPr id="8" name="Ondulado Duplo 7">
            <a:extLst>
              <a:ext uri="{FF2B5EF4-FFF2-40B4-BE49-F238E27FC236}">
                <a16:creationId xmlns:a16="http://schemas.microsoft.com/office/drawing/2014/main" id="{03B55D8E-6879-4B31-8AEC-4053DAEF3FB8}"/>
              </a:ext>
            </a:extLst>
          </p:cNvPr>
          <p:cNvSpPr/>
          <p:nvPr/>
        </p:nvSpPr>
        <p:spPr>
          <a:xfrm>
            <a:off x="2980264" y="967860"/>
            <a:ext cx="2387601" cy="1171032"/>
          </a:xfrm>
          <a:prstGeom prst="doubleWav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QUALIDADE DA INFORMAÇÃO DECLARADA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CEA5295-EED6-47B2-AB60-167665F4AF24}"/>
              </a:ext>
            </a:extLst>
          </p:cNvPr>
          <p:cNvSpPr/>
          <p:nvPr/>
        </p:nvSpPr>
        <p:spPr>
          <a:xfrm>
            <a:off x="2980265" y="3229117"/>
            <a:ext cx="2387600" cy="6180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PADRÃO NACIONAL DE VALIDAÇÃO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6973AFD-CE9B-4182-A55C-051995143353}"/>
              </a:ext>
            </a:extLst>
          </p:cNvPr>
          <p:cNvSpPr/>
          <p:nvPr/>
        </p:nvSpPr>
        <p:spPr>
          <a:xfrm>
            <a:off x="6460066" y="2772833"/>
            <a:ext cx="3682999" cy="6180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CRITÉRIOS UNIFORMES DE VALIDAÇÃO “IN LOCO” DO QUESTIONÁRIO DO IEGM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1607380-B8C8-4AE7-B5E9-1D000E67EE1A}"/>
              </a:ext>
            </a:extLst>
          </p:cNvPr>
          <p:cNvSpPr/>
          <p:nvPr/>
        </p:nvSpPr>
        <p:spPr>
          <a:xfrm>
            <a:off x="3826933" y="4929200"/>
            <a:ext cx="1016000" cy="14038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TCM-SP</a:t>
            </a:r>
          </a:p>
          <a:p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TCE-RJ</a:t>
            </a:r>
          </a:p>
          <a:p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TCM-BA</a:t>
            </a:r>
          </a:p>
          <a:p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TCE-RR</a:t>
            </a:r>
          </a:p>
          <a:p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TCE-PR</a:t>
            </a:r>
          </a:p>
          <a:p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TCE-SC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DFF69AC2-18DD-4366-8E11-A9E6F2AC76E2}"/>
              </a:ext>
            </a:extLst>
          </p:cNvPr>
          <p:cNvSpPr/>
          <p:nvPr/>
        </p:nvSpPr>
        <p:spPr>
          <a:xfrm>
            <a:off x="5703768" y="5369724"/>
            <a:ext cx="1512596" cy="5228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124 MUNICÍPIOS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CA28D99-A5DC-4B7F-A4C0-4FE740BCA3BD}"/>
              </a:ext>
            </a:extLst>
          </p:cNvPr>
          <p:cNvSpPr/>
          <p:nvPr/>
        </p:nvSpPr>
        <p:spPr>
          <a:xfrm>
            <a:off x="6460067" y="3776133"/>
            <a:ext cx="3683000" cy="6180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ENCAMINHAMENTO DE INFORMAÇÕES ESTRUTURADAS AO GESTOR </a:t>
            </a:r>
          </a:p>
          <a:p>
            <a:pPr algn="ctr"/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(MATRIZ DE ACHADOS)</a:t>
            </a:r>
          </a:p>
        </p:txBody>
      </p:sp>
      <p:cxnSp>
        <p:nvCxnSpPr>
          <p:cNvPr id="18" name="Conector: Angulado 17">
            <a:extLst>
              <a:ext uri="{FF2B5EF4-FFF2-40B4-BE49-F238E27FC236}">
                <a16:creationId xmlns:a16="http://schemas.microsoft.com/office/drawing/2014/main" id="{28BCFE77-3DEE-47C4-B78B-B020F89DE1C4}"/>
              </a:ext>
            </a:extLst>
          </p:cNvPr>
          <p:cNvCxnSpPr>
            <a:stCxn id="9" idx="3"/>
            <a:endCxn id="10" idx="1"/>
          </p:cNvCxnSpPr>
          <p:nvPr/>
        </p:nvCxnSpPr>
        <p:spPr>
          <a:xfrm flipV="1">
            <a:off x="5367865" y="3081867"/>
            <a:ext cx="1092201" cy="456284"/>
          </a:xfrm>
          <a:prstGeom prst="bentConnector3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: Angulado 19">
            <a:extLst>
              <a:ext uri="{FF2B5EF4-FFF2-40B4-BE49-F238E27FC236}">
                <a16:creationId xmlns:a16="http://schemas.microsoft.com/office/drawing/2014/main" id="{6C610D65-51C6-4897-90B1-D30ECE8863E1}"/>
              </a:ext>
            </a:extLst>
          </p:cNvPr>
          <p:cNvCxnSpPr>
            <a:stCxn id="9" idx="3"/>
            <a:endCxn id="14" idx="1"/>
          </p:cNvCxnSpPr>
          <p:nvPr/>
        </p:nvCxnSpPr>
        <p:spPr>
          <a:xfrm>
            <a:off x="5367865" y="3538151"/>
            <a:ext cx="1092202" cy="547016"/>
          </a:xfrm>
          <a:prstGeom prst="bentConnector3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95D71D64-B03B-41D4-873E-1064E0487004}"/>
              </a:ext>
            </a:extLst>
          </p:cNvPr>
          <p:cNvCxnSpPr>
            <a:stCxn id="8" idx="2"/>
            <a:endCxn id="9" idx="0"/>
          </p:cNvCxnSpPr>
          <p:nvPr/>
        </p:nvCxnSpPr>
        <p:spPr>
          <a:xfrm>
            <a:off x="4174065" y="2065703"/>
            <a:ext cx="0" cy="1163414"/>
          </a:xfrm>
          <a:prstGeom prst="straightConnector1">
            <a:avLst/>
          </a:prstGeom>
          <a:ln w="254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 23">
            <a:extLst>
              <a:ext uri="{FF2B5EF4-FFF2-40B4-BE49-F238E27FC236}">
                <a16:creationId xmlns:a16="http://schemas.microsoft.com/office/drawing/2014/main" id="{965F5C45-18A3-4823-A8BE-4F3C177342F1}"/>
              </a:ext>
            </a:extLst>
          </p:cNvPr>
          <p:cNvSpPr/>
          <p:nvPr/>
        </p:nvSpPr>
        <p:spPr>
          <a:xfrm>
            <a:off x="8077199" y="5369724"/>
            <a:ext cx="3063552" cy="5228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DE 40% </a:t>
            </a:r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DISCREPÂNCIA NAS RESPOSTAS</a:t>
            </a:r>
          </a:p>
        </p:txBody>
      </p:sp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68D74ECC-D977-4CBC-8433-06329C6FBFED}"/>
              </a:ext>
            </a:extLst>
          </p:cNvPr>
          <p:cNvCxnSpPr>
            <a:stCxn id="11" idx="3"/>
            <a:endCxn id="13" idx="1"/>
          </p:cNvCxnSpPr>
          <p:nvPr/>
        </p:nvCxnSpPr>
        <p:spPr>
          <a:xfrm>
            <a:off x="4842933" y="5631133"/>
            <a:ext cx="860835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D4345E0D-D142-489D-9106-442AE5DB5A9B}"/>
              </a:ext>
            </a:extLst>
          </p:cNvPr>
          <p:cNvCxnSpPr>
            <a:cxnSpLocks/>
            <a:stCxn id="13" idx="3"/>
            <a:endCxn id="24" idx="1"/>
          </p:cNvCxnSpPr>
          <p:nvPr/>
        </p:nvCxnSpPr>
        <p:spPr>
          <a:xfrm>
            <a:off x="7216364" y="5631133"/>
            <a:ext cx="860835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ângulo 33">
            <a:extLst>
              <a:ext uri="{FF2B5EF4-FFF2-40B4-BE49-F238E27FC236}">
                <a16:creationId xmlns:a16="http://schemas.microsoft.com/office/drawing/2014/main" id="{CD0156CF-3E57-4CD2-942C-B4F067A05994}"/>
              </a:ext>
            </a:extLst>
          </p:cNvPr>
          <p:cNvSpPr/>
          <p:nvPr/>
        </p:nvSpPr>
        <p:spPr>
          <a:xfrm>
            <a:off x="6460065" y="1244342"/>
            <a:ext cx="5054257" cy="6180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https://redeindicon.wordpress.com/2018/05/15/validacao-do-iegm-2018-matriz-de-planejamento-papeis-de-trabalho-e-matriz-de-achados/</a:t>
            </a:r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79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24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F6AB999-6EFF-4428-8706-41790C97F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76EC991-CBA0-42F9-AF31-81FE34712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37" y="728662"/>
            <a:ext cx="8778325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0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E54B17D-413E-4976-A96F-4D5BD46D1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875" y="218805"/>
            <a:ext cx="6096249" cy="6418911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F6B5561-36A8-4F30-A886-B41817481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21" y="824010"/>
            <a:ext cx="2518961" cy="218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42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90F8C59-08B0-4143-85A7-69A2F476B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156" y="222710"/>
            <a:ext cx="5907687" cy="6246980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6D2F3FA-12BC-44AE-B35A-A96E3ADA8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636" y="653267"/>
            <a:ext cx="2373054" cy="236985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EA08226-F0B2-4A1A-B3FD-9FD7F1406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1940" y="3097774"/>
            <a:ext cx="2190750" cy="7429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BA4F93B-5B2B-4C14-80D8-BA38C5E38B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515" y="764224"/>
            <a:ext cx="2456642" cy="225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83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0211F7B-C919-4BB3-A428-DED3DDC53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998" y="298579"/>
            <a:ext cx="6113211" cy="6260841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3F48440-4A32-4C62-88FE-5CF282389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722" y="774440"/>
            <a:ext cx="2122228" cy="212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36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9A3F8C7-7C78-4CFC-A844-EE9C28550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185" y="291555"/>
            <a:ext cx="6281630" cy="6274890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706250E-C862-43D7-A087-036FF2420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6975" y="774441"/>
            <a:ext cx="2157371" cy="209744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EC4D403-4EFA-4F67-90D3-7AA4E3C24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2431" y="3052762"/>
            <a:ext cx="2105025" cy="7524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890F141-A066-4515-A650-E95D8C2C8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72" y="719818"/>
            <a:ext cx="2187697" cy="215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20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9E7345F-58F1-4D1D-B524-395911D92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70" y="736601"/>
            <a:ext cx="5626930" cy="347611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D6CD84C-6FB8-4590-BB4B-D979562A7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674" y="736601"/>
            <a:ext cx="5539194" cy="349961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8" name="Ondulado Duplo 7">
            <a:extLst>
              <a:ext uri="{FF2B5EF4-FFF2-40B4-BE49-F238E27FC236}">
                <a16:creationId xmlns:a16="http://schemas.microsoft.com/office/drawing/2014/main" id="{3439DE87-A9B1-4527-936F-EEC34BCB96F4}"/>
              </a:ext>
            </a:extLst>
          </p:cNvPr>
          <p:cNvSpPr/>
          <p:nvPr/>
        </p:nvSpPr>
        <p:spPr>
          <a:xfrm>
            <a:off x="1185333" y="4504267"/>
            <a:ext cx="1803400" cy="1515532"/>
          </a:xfrm>
          <a:prstGeom prst="double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OUTRAS CORRELAÇÕES FRACAS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70735B2-CB2A-4CA2-A640-DA6EF7660BBE}"/>
              </a:ext>
            </a:extLst>
          </p:cNvPr>
          <p:cNvSpPr txBox="1"/>
          <p:nvPr/>
        </p:nvSpPr>
        <p:spPr>
          <a:xfrm>
            <a:off x="3649132" y="4631267"/>
            <a:ext cx="2870201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I-EDUC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Distorção Idade-Série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E8D2862-8EED-4486-A176-B61F06A6DA96}"/>
              </a:ext>
            </a:extLst>
          </p:cNvPr>
          <p:cNvSpPr txBox="1"/>
          <p:nvPr/>
        </p:nvSpPr>
        <p:spPr>
          <a:xfrm>
            <a:off x="3649132" y="5123533"/>
            <a:ext cx="2870201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I-EDUC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Prova Brasil-Português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4ADFBC5-24AE-4251-A7A7-0EF207260D5A}"/>
              </a:ext>
            </a:extLst>
          </p:cNvPr>
          <p:cNvSpPr txBox="1"/>
          <p:nvPr/>
        </p:nvSpPr>
        <p:spPr>
          <a:xfrm>
            <a:off x="3649132" y="5615799"/>
            <a:ext cx="2870201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I-EDUC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Prova Brasil-Matemática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A7AE366-A156-4522-804C-98829ADCD4B8}"/>
              </a:ext>
            </a:extLst>
          </p:cNvPr>
          <p:cNvSpPr txBox="1"/>
          <p:nvPr/>
        </p:nvSpPr>
        <p:spPr>
          <a:xfrm>
            <a:off x="6807200" y="4631266"/>
            <a:ext cx="956733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- 24,8%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5A6742E-3147-414D-9590-E8DBC8EF04BF}"/>
              </a:ext>
            </a:extLst>
          </p:cNvPr>
          <p:cNvSpPr txBox="1"/>
          <p:nvPr/>
        </p:nvSpPr>
        <p:spPr>
          <a:xfrm>
            <a:off x="6807200" y="5123532"/>
            <a:ext cx="956733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+ 30,1%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5A9100E-4A61-4250-B5C6-1B6EB1B17FFD}"/>
              </a:ext>
            </a:extLst>
          </p:cNvPr>
          <p:cNvSpPr txBox="1"/>
          <p:nvPr/>
        </p:nvSpPr>
        <p:spPr>
          <a:xfrm>
            <a:off x="6807200" y="5615798"/>
            <a:ext cx="956733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+ 30,0%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5573F4B-761E-4EEF-9CFA-7378876CF4F1}"/>
              </a:ext>
            </a:extLst>
          </p:cNvPr>
          <p:cNvSpPr txBox="1"/>
          <p:nvPr/>
        </p:nvSpPr>
        <p:spPr>
          <a:xfrm>
            <a:off x="8729133" y="4631266"/>
            <a:ext cx="2277534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1200" u="sng" dirty="0">
                <a:latin typeface="Arial" panose="020B0604020202020204" pitchFamily="34" charset="0"/>
                <a:cs typeface="Arial" panose="020B0604020202020204" pitchFamily="34" charset="0"/>
              </a:rPr>
              <a:t>Interpretação dos coeficientes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De 0% a 20%: 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muito fraca</a:t>
            </a:r>
          </a:p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De 20% a 40%: 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fraca</a:t>
            </a:r>
          </a:p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De 40% a 70%: 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moderada</a:t>
            </a:r>
          </a:p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De 70% a 90%: 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forte</a:t>
            </a:r>
          </a:p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De 90% a 100%: </a:t>
            </a:r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muito forte</a:t>
            </a:r>
          </a:p>
        </p:txBody>
      </p:sp>
    </p:spTree>
    <p:extLst>
      <p:ext uri="{BB962C8B-B14F-4D97-AF65-F5344CB8AC3E}">
        <p14:creationId xmlns:p14="http://schemas.microsoft.com/office/powerpoint/2010/main" val="1579202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4FF0F32-78DF-4A8D-95C9-B52C36BC6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608" y="2040466"/>
            <a:ext cx="3947584" cy="2294323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2360616-377F-4550-A2F9-9389FF07A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715" y="2040467"/>
            <a:ext cx="3947584" cy="228994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5" name="Ondulado Duplo 4">
            <a:extLst>
              <a:ext uri="{FF2B5EF4-FFF2-40B4-BE49-F238E27FC236}">
                <a16:creationId xmlns:a16="http://schemas.microsoft.com/office/drawing/2014/main" id="{958A4737-DB46-425B-83AF-5C3831D2CEE0}"/>
              </a:ext>
            </a:extLst>
          </p:cNvPr>
          <p:cNvSpPr/>
          <p:nvPr/>
        </p:nvSpPr>
        <p:spPr>
          <a:xfrm>
            <a:off x="3454400" y="918633"/>
            <a:ext cx="5494866" cy="812799"/>
          </a:xfrm>
          <a:prstGeom prst="doubleWav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PORÉM, ALGUNS ITENS DE CONTROLE DO QUESTIONÁRIO TÊM CORRELAÇÃO COM INDICADORES DE RESULTADO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4F7331F-1712-40E4-BD5E-943573D5B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4223" y="4639442"/>
            <a:ext cx="4263553" cy="182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64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13FE1E8-712E-413F-AC14-501EDD92BD90}"/>
              </a:ext>
            </a:extLst>
          </p:cNvPr>
          <p:cNvSpPr txBox="1"/>
          <p:nvPr/>
        </p:nvSpPr>
        <p:spPr>
          <a:xfrm>
            <a:off x="4034626" y="1045374"/>
            <a:ext cx="346165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FATOS E NÚMEROS DO IEGM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57F7E0D-95AC-43C5-8DB4-989852AEA0A7}"/>
              </a:ext>
            </a:extLst>
          </p:cNvPr>
          <p:cNvSpPr txBox="1"/>
          <p:nvPr/>
        </p:nvSpPr>
        <p:spPr>
          <a:xfrm>
            <a:off x="3909957" y="1693852"/>
            <a:ext cx="3710993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3831 MUNICÍPIOS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RESPONDENTES</a:t>
            </a:r>
          </a:p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(94% DO TOTAL)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02EF99E-EA94-4A6E-8215-A016E294780B}"/>
              </a:ext>
            </a:extLst>
          </p:cNvPr>
          <p:cNvSpPr txBox="1"/>
          <p:nvPr/>
        </p:nvSpPr>
        <p:spPr>
          <a:xfrm>
            <a:off x="448300" y="3788744"/>
            <a:ext cx="3461657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TRIBUNAL DE CONTAS DO ESTADO DO MARANHÃO</a:t>
            </a:r>
          </a:p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CONSOLIDAÇÃO NACIONAL DO INDICADOR </a:t>
            </a:r>
          </a:p>
        </p:txBody>
      </p:sp>
      <p:sp>
        <p:nvSpPr>
          <p:cNvPr id="8" name="Onda 7">
            <a:extLst>
              <a:ext uri="{FF2B5EF4-FFF2-40B4-BE49-F238E27FC236}">
                <a16:creationId xmlns:a16="http://schemas.microsoft.com/office/drawing/2014/main" id="{F94F74AF-7789-4787-AC9B-DB44BFE750D4}"/>
              </a:ext>
            </a:extLst>
          </p:cNvPr>
          <p:cNvSpPr/>
          <p:nvPr/>
        </p:nvSpPr>
        <p:spPr>
          <a:xfrm>
            <a:off x="4820729" y="3672283"/>
            <a:ext cx="1889449" cy="131014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 &amp; MG</a:t>
            </a:r>
          </a:p>
          <a:p>
            <a:pPr algn="ctr"/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CONSOLIDAÇÃO PRÓPRIA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9BDA898-5CCA-466B-B3CD-D0AE13C92988}"/>
              </a:ext>
            </a:extLst>
          </p:cNvPr>
          <p:cNvSpPr txBox="1"/>
          <p:nvPr/>
        </p:nvSpPr>
        <p:spPr>
          <a:xfrm>
            <a:off x="7620950" y="3788744"/>
            <a:ext cx="3461657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EQUIPE IRB</a:t>
            </a:r>
          </a:p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RELATÓRIOS DO IEGM</a:t>
            </a:r>
          </a:p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METODOLOGIA DA VALIDAÇÃO</a:t>
            </a:r>
          </a:p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REVISÃO DO QUESTIONÁRIO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EFE761E-7691-4872-813E-6190FBCCA050}"/>
              </a:ext>
            </a:extLst>
          </p:cNvPr>
          <p:cNvSpPr txBox="1"/>
          <p:nvPr/>
        </p:nvSpPr>
        <p:spPr>
          <a:xfrm>
            <a:off x="3909957" y="2483022"/>
            <a:ext cx="371099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REDE INDICON</a:t>
            </a:r>
          </a:p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APLICAÇÃO DO QUESTIONÁRIO</a:t>
            </a:r>
          </a:p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VALIDAÇÃO EM CAMPO</a:t>
            </a:r>
          </a:p>
        </p:txBody>
      </p:sp>
    </p:spTree>
    <p:extLst>
      <p:ext uri="{BB962C8B-B14F-4D97-AF65-F5344CB8AC3E}">
        <p14:creationId xmlns:p14="http://schemas.microsoft.com/office/powerpoint/2010/main" val="3815825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CC30D5B-5866-464F-9564-DFECACFC5657}"/>
              </a:ext>
            </a:extLst>
          </p:cNvPr>
          <p:cNvSpPr txBox="1"/>
          <p:nvPr/>
        </p:nvSpPr>
        <p:spPr>
          <a:xfrm>
            <a:off x="3771900" y="2967335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SAÚDE</a:t>
            </a:r>
          </a:p>
        </p:txBody>
      </p:sp>
    </p:spTree>
    <p:extLst>
      <p:ext uri="{BB962C8B-B14F-4D97-AF65-F5344CB8AC3E}">
        <p14:creationId xmlns:p14="http://schemas.microsoft.com/office/powerpoint/2010/main" val="2877209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CD023CB-87B4-4742-8053-D855AEB80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851" y="282382"/>
            <a:ext cx="6041763" cy="6293235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1D92EE5-0060-4435-AA7C-413140870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185" y="5346441"/>
            <a:ext cx="2040430" cy="1229175"/>
          </a:xfrm>
          <a:prstGeom prst="rect">
            <a:avLst/>
          </a:prstGeom>
          <a:ln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3754971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E6475C9-D58D-4EA4-ACF2-9D1CB58DD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117" y="218805"/>
            <a:ext cx="6327765" cy="6483500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374DC8A-8E2A-45D6-B90F-D755EAFAF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49" y="830965"/>
            <a:ext cx="2228807" cy="203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20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35F7A2C-7D57-41C6-BCC6-C63DE52E7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413" y="205066"/>
            <a:ext cx="7365050" cy="6447867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E66BB7D-737E-4674-9472-126339C27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7013" y="634482"/>
            <a:ext cx="2224987" cy="213952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616697E-93D2-4850-92E6-542594ED5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6993" y="3062286"/>
            <a:ext cx="2105025" cy="7334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E00A656-F735-447E-AD6F-88F87F7CB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35" y="728468"/>
            <a:ext cx="2164102" cy="195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73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4105C18-5BE4-4B30-B721-ECD7321DA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867" y="235361"/>
            <a:ext cx="7884511" cy="6387278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31A59CF-6539-49CB-AB87-ADF2BD7D1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2" y="679678"/>
            <a:ext cx="2164102" cy="195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20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3580EE5-124D-490C-A011-857A8F95E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915" y="298580"/>
            <a:ext cx="6317318" cy="641345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393E123-F85D-4C3D-AD66-4F2A0EF92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90" y="960170"/>
            <a:ext cx="2723177" cy="18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23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C70D51B-72DE-43D8-AEF2-87CA34983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985" y="240415"/>
            <a:ext cx="6768029" cy="6377170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9690B76-CA6D-4B52-AC07-5530D3365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5372" y="714861"/>
            <a:ext cx="2400923" cy="236424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B2B8273-2F0F-48D0-BD46-A254DEF24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0611" y="3220713"/>
            <a:ext cx="1921944" cy="66593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AA938D6-7F5D-457C-9DBE-24F03B883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74" y="762680"/>
            <a:ext cx="2353753" cy="245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56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F8E0F1A-28BC-46D0-8D97-B750E8F9A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268" y="218805"/>
            <a:ext cx="6485464" cy="6410131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EE1C6FF-E99F-4182-9C80-7F2BC601C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66" y="716610"/>
            <a:ext cx="2179314" cy="211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88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28448F6-1E31-4DA9-96D8-110EE7DE5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641" y="930496"/>
            <a:ext cx="8012717" cy="499700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35357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A50CFAC-3BB6-4F62-8241-A4F0738F79E5}"/>
              </a:ext>
            </a:extLst>
          </p:cNvPr>
          <p:cNvSpPr txBox="1"/>
          <p:nvPr/>
        </p:nvSpPr>
        <p:spPr>
          <a:xfrm>
            <a:off x="3266016" y="2551837"/>
            <a:ext cx="56599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FALTA FAZER?</a:t>
            </a:r>
          </a:p>
        </p:txBody>
      </p:sp>
    </p:spTree>
    <p:extLst>
      <p:ext uri="{BB962C8B-B14F-4D97-AF65-F5344CB8AC3E}">
        <p14:creationId xmlns:p14="http://schemas.microsoft.com/office/powerpoint/2010/main" val="2264942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A3B0F7C-64CE-45A1-8B2C-14F5C84EA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176" y="218805"/>
            <a:ext cx="6339647" cy="6346335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4246317-A5E4-42B4-A66B-F9992B3CE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441" y="5461001"/>
            <a:ext cx="1903381" cy="1104138"/>
          </a:xfrm>
          <a:prstGeom prst="rect">
            <a:avLst/>
          </a:prstGeom>
          <a:ln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70881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6231E6F-FBFF-429D-90E7-05FCB59ABDA8}"/>
              </a:ext>
            </a:extLst>
          </p:cNvPr>
          <p:cNvSpPr txBox="1"/>
          <p:nvPr/>
        </p:nvSpPr>
        <p:spPr>
          <a:xfrm>
            <a:off x="732302" y="1385401"/>
            <a:ext cx="602813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REFORÇAR A VOCAÇÃO DO IEGM COMO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INDICADOR DE ESFORÇO/PROCESSO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27B3006-77AE-4B90-BB5C-CD165FEA4B92}"/>
              </a:ext>
            </a:extLst>
          </p:cNvPr>
          <p:cNvSpPr txBox="1"/>
          <p:nvPr/>
        </p:nvSpPr>
        <p:spPr>
          <a:xfrm>
            <a:off x="732302" y="2580752"/>
            <a:ext cx="6028136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INCREMENTAR A ANÁLISE DO IEGM COM INDICADORES DE INSUMO E RESULTADOS, EM UM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SISTEMA DE INDICADORES DE FISCALIZAÇÃO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82DD789-523E-4AA6-8707-2A8D07F38062}"/>
              </a:ext>
            </a:extLst>
          </p:cNvPr>
          <p:cNvSpPr txBox="1"/>
          <p:nvPr/>
        </p:nvSpPr>
        <p:spPr>
          <a:xfrm>
            <a:off x="816837" y="4028473"/>
            <a:ext cx="59436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FOMENTAR A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UTILIZAÇÃO DAS INFORMAÇÕES DO IEGM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NAS FISCALIZAÇÕES E NA MELHORIA DA GESTÃO.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nda 6">
            <a:extLst>
              <a:ext uri="{FF2B5EF4-FFF2-40B4-BE49-F238E27FC236}">
                <a16:creationId xmlns:a16="http://schemas.microsoft.com/office/drawing/2014/main" id="{B2B8961C-F2B8-4B85-9D02-BE07005882C9}"/>
              </a:ext>
            </a:extLst>
          </p:cNvPr>
          <p:cNvSpPr/>
          <p:nvPr/>
        </p:nvSpPr>
        <p:spPr>
          <a:xfrm>
            <a:off x="7166901" y="1231647"/>
            <a:ext cx="1642533" cy="830997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REVISÃO METODOLÓGICA</a:t>
            </a:r>
          </a:p>
        </p:txBody>
      </p:sp>
      <p:sp>
        <p:nvSpPr>
          <p:cNvPr id="9" name="Onda 8">
            <a:extLst>
              <a:ext uri="{FF2B5EF4-FFF2-40B4-BE49-F238E27FC236}">
                <a16:creationId xmlns:a16="http://schemas.microsoft.com/office/drawing/2014/main" id="{782E3BAD-A6D3-4022-A39F-D201568DC60F}"/>
              </a:ext>
            </a:extLst>
          </p:cNvPr>
          <p:cNvSpPr/>
          <p:nvPr/>
        </p:nvSpPr>
        <p:spPr>
          <a:xfrm>
            <a:off x="10100730" y="3949697"/>
            <a:ext cx="1642534" cy="830997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RELATÓRIOS DO IEGM</a:t>
            </a:r>
          </a:p>
        </p:txBody>
      </p:sp>
      <p:sp>
        <p:nvSpPr>
          <p:cNvPr id="10" name="Onda 9">
            <a:extLst>
              <a:ext uri="{FF2B5EF4-FFF2-40B4-BE49-F238E27FC236}">
                <a16:creationId xmlns:a16="http://schemas.microsoft.com/office/drawing/2014/main" id="{8116CF05-BD7F-4751-BD1B-35B171251142}"/>
              </a:ext>
            </a:extLst>
          </p:cNvPr>
          <p:cNvSpPr/>
          <p:nvPr/>
        </p:nvSpPr>
        <p:spPr>
          <a:xfrm>
            <a:off x="7166900" y="3899215"/>
            <a:ext cx="1642534" cy="830997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PADRONIZAÇÃO DA VALIDAÇÃO</a:t>
            </a:r>
          </a:p>
        </p:txBody>
      </p:sp>
      <p:sp>
        <p:nvSpPr>
          <p:cNvPr id="12" name="Onda 11">
            <a:extLst>
              <a:ext uri="{FF2B5EF4-FFF2-40B4-BE49-F238E27FC236}">
                <a16:creationId xmlns:a16="http://schemas.microsoft.com/office/drawing/2014/main" id="{89701AD2-2C24-4AF1-8696-5CDA16C1F4F3}"/>
              </a:ext>
            </a:extLst>
          </p:cNvPr>
          <p:cNvSpPr/>
          <p:nvPr/>
        </p:nvSpPr>
        <p:spPr>
          <a:xfrm>
            <a:off x="8394571" y="2580751"/>
            <a:ext cx="2137963" cy="830997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INCLUSÃO NA ANÁLISE DAS CONTAS DO PREFEITO</a:t>
            </a:r>
          </a:p>
        </p:txBody>
      </p:sp>
      <p:sp>
        <p:nvSpPr>
          <p:cNvPr id="13" name="Onda 12">
            <a:extLst>
              <a:ext uri="{FF2B5EF4-FFF2-40B4-BE49-F238E27FC236}">
                <a16:creationId xmlns:a16="http://schemas.microsoft.com/office/drawing/2014/main" id="{38C2EE60-83AF-4007-A09D-E956D02F038A}"/>
              </a:ext>
            </a:extLst>
          </p:cNvPr>
          <p:cNvSpPr/>
          <p:nvPr/>
        </p:nvSpPr>
        <p:spPr>
          <a:xfrm>
            <a:off x="10100731" y="1262291"/>
            <a:ext cx="1642533" cy="830997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 OCDE-TCU-IRB</a:t>
            </a:r>
          </a:p>
        </p:txBody>
      </p:sp>
    </p:spTree>
    <p:extLst>
      <p:ext uri="{BB962C8B-B14F-4D97-AF65-F5344CB8AC3E}">
        <p14:creationId xmlns:p14="http://schemas.microsoft.com/office/powerpoint/2010/main" val="369244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105D390-1E7C-464F-A369-B5FF3658007A}"/>
              </a:ext>
            </a:extLst>
          </p:cNvPr>
          <p:cNvSpPr txBox="1"/>
          <p:nvPr/>
        </p:nvSpPr>
        <p:spPr>
          <a:xfrm>
            <a:off x="3590905" y="3767859"/>
            <a:ext cx="4355062" cy="738664"/>
          </a:xfrm>
          <a:prstGeom prst="rect">
            <a:avLst/>
          </a:prstGeom>
          <a:solidFill>
            <a:srgbClr val="FFCCCC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INSTITUTO RUI BARBOSA – IRB</a:t>
            </a:r>
          </a:p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irb@irbcontas.org.br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(41) 3350-1875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A3FC7D-3037-4E8D-B3C6-7CD70566C998}"/>
              </a:ext>
            </a:extLst>
          </p:cNvPr>
          <p:cNvSpPr txBox="1"/>
          <p:nvPr/>
        </p:nvSpPr>
        <p:spPr>
          <a:xfrm>
            <a:off x="3590904" y="1025956"/>
            <a:ext cx="4355063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REDE NACIONAL DE INDICADORES PÚBLICOS</a:t>
            </a:r>
          </a:p>
          <a:p>
            <a:pPr algn="ctr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REDE INDICON</a:t>
            </a:r>
          </a:p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https://redeindicon.wordpress.com/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7B0D531-4F35-4AD7-89FE-C40EC81498B9}"/>
              </a:ext>
            </a:extLst>
          </p:cNvPr>
          <p:cNvSpPr txBox="1"/>
          <p:nvPr/>
        </p:nvSpPr>
        <p:spPr>
          <a:xfrm>
            <a:off x="7443238" y="5174270"/>
            <a:ext cx="4410096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Responsável técnico</a:t>
            </a:r>
          </a:p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Nelson Nei Granato Neto - Economista (TCE-PR)</a:t>
            </a:r>
          </a:p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Gerente de Avaliação de Políticas Públicas (IRB)</a:t>
            </a:r>
          </a:p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nelson.granato@tce.pr.gov.br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2CB877F-5502-4413-8FC8-473D6EC0A0D3}"/>
              </a:ext>
            </a:extLst>
          </p:cNvPr>
          <p:cNvSpPr txBox="1"/>
          <p:nvPr/>
        </p:nvSpPr>
        <p:spPr>
          <a:xfrm>
            <a:off x="3590903" y="2378190"/>
            <a:ext cx="4355063" cy="73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RESULTADOS DO ÍNDICE DE EFETIVIDADE DA GESTÃO MUNICIPAL 2017</a:t>
            </a:r>
          </a:p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https://www6.tce.ma.gov.br/iegm_ranking/ranking.zul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4258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9E791DA-C646-41DF-BDAE-7F99868D0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796162"/>
            <a:ext cx="7562850" cy="322897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EC89878-2935-47DD-95EE-A606232B0B8E}"/>
              </a:ext>
            </a:extLst>
          </p:cNvPr>
          <p:cNvSpPr txBox="1"/>
          <p:nvPr/>
        </p:nvSpPr>
        <p:spPr>
          <a:xfrm>
            <a:off x="1240236" y="4412277"/>
            <a:ext cx="3868230" cy="11695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IEGM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é, essencialmente, um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indicador de processo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, ou seja, avalia o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grau de implantação/aderência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das gestões municipais a determinados processos e controles.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A8127F9-F69C-4FAC-BDB3-A55083761ACC}"/>
              </a:ext>
            </a:extLst>
          </p:cNvPr>
          <p:cNvSpPr txBox="1"/>
          <p:nvPr/>
        </p:nvSpPr>
        <p:spPr>
          <a:xfrm>
            <a:off x="6452638" y="4042946"/>
            <a:ext cx="386823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 análise da gestão municipal pode e deve ser complementada com outros indicadores além do IEGM, como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indicadores de insumo, de resultado e de impacto.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EB9791A-0C9B-465B-BDB8-BD879EC92412}"/>
              </a:ext>
            </a:extLst>
          </p:cNvPr>
          <p:cNvSpPr txBox="1"/>
          <p:nvPr/>
        </p:nvSpPr>
        <p:spPr>
          <a:xfrm>
            <a:off x="5504371" y="5408414"/>
            <a:ext cx="3868230" cy="11695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Por sua vez,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os processo e controles avaliados pelo IEGM devem ser confrontados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com indicadores de resultado e impacto, para saber se eles têm influência na entrega de mais e melhores serviços públicos.</a:t>
            </a:r>
          </a:p>
        </p:txBody>
      </p:sp>
    </p:spTree>
    <p:extLst>
      <p:ext uri="{BB962C8B-B14F-4D97-AF65-F5344CB8AC3E}">
        <p14:creationId xmlns:p14="http://schemas.microsoft.com/office/powerpoint/2010/main" val="398640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DA006FE-9F76-4284-9F22-F8D6C5C66010}"/>
              </a:ext>
            </a:extLst>
          </p:cNvPr>
          <p:cNvSpPr txBox="1"/>
          <p:nvPr/>
        </p:nvSpPr>
        <p:spPr>
          <a:xfrm>
            <a:off x="3771900" y="2895599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</a:t>
            </a:r>
          </a:p>
        </p:txBody>
      </p:sp>
    </p:spTree>
    <p:extLst>
      <p:ext uri="{BB962C8B-B14F-4D97-AF65-F5344CB8AC3E}">
        <p14:creationId xmlns:p14="http://schemas.microsoft.com/office/powerpoint/2010/main" val="1293614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7828E33-AE26-4899-B340-ED7A9C73F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226" y="218805"/>
            <a:ext cx="6327548" cy="6471981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823DECE-A1C6-4A02-8525-405A887FF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6393" y="5586648"/>
            <a:ext cx="1903381" cy="1104138"/>
          </a:xfrm>
          <a:prstGeom prst="rect">
            <a:avLst/>
          </a:prstGeom>
          <a:ln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5950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2898979-50AA-4927-950C-745E4DC32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193" y="242132"/>
            <a:ext cx="6301613" cy="6468176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DFDB9C6-F028-4E98-9D4D-CDFEA44E0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41" y="722151"/>
            <a:ext cx="2199860" cy="214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66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42DFD53-0C40-4348-B14D-E85B4CB90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966" y="218805"/>
            <a:ext cx="6288068" cy="6517104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73EE426-BDEF-4213-B288-C940F7200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3499" y="570624"/>
            <a:ext cx="2487718" cy="235131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E1B307B-5705-4A23-8214-1F80406FE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2017" y="2921939"/>
            <a:ext cx="1990683" cy="72633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FAA62F9-2DCD-49F9-AC15-5AC427727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1" y="808167"/>
            <a:ext cx="2751266" cy="222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12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00A36C4-BC5C-4CF2-8745-07ABCAE3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21" y="218805"/>
            <a:ext cx="1377815" cy="28653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91433DC-D0FF-4C12-9EA5-00DE85B82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135" y="362073"/>
            <a:ext cx="6183729" cy="6305510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2AC520D-9956-48B2-A7A3-D52CE575F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5845" y="599992"/>
            <a:ext cx="2108886" cy="210588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96BB333-5147-4857-B08D-5FDA0DF81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9339" y="2892982"/>
            <a:ext cx="1761897" cy="62184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54AC568-AC43-4EA9-82C3-271904171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92427"/>
            <a:ext cx="2848604" cy="241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448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471</Words>
  <Application>Microsoft Office PowerPoint</Application>
  <PresentationFormat>Widescreen</PresentationFormat>
  <Paragraphs>73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Nelson Nei Granato Neto</dc:creator>
  <cp:lastModifiedBy>Nelson Nei Granato Neto</cp:lastModifiedBy>
  <cp:revision>63</cp:revision>
  <cp:lastPrinted>2018-10-01T19:15:30Z</cp:lastPrinted>
  <dcterms:created xsi:type="dcterms:W3CDTF">2018-03-15T17:13:51Z</dcterms:created>
  <dcterms:modified xsi:type="dcterms:W3CDTF">2018-10-11T14:37:19Z</dcterms:modified>
</cp:coreProperties>
</file>